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3" r:id="rId3"/>
    <p:sldId id="264" r:id="rId4"/>
    <p:sldId id="267" r:id="rId5"/>
    <p:sldId id="268" r:id="rId6"/>
    <p:sldId id="265" r:id="rId7"/>
    <p:sldId id="269" r:id="rId8"/>
    <p:sldId id="270" r:id="rId9"/>
    <p:sldId id="271" r:id="rId10"/>
    <p:sldId id="272" r:id="rId11"/>
    <p:sldId id="257" r:id="rId12"/>
    <p:sldId id="260" r:id="rId13"/>
    <p:sldId id="261" r:id="rId14"/>
    <p:sldId id="273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0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3AAE5-B663-47F6-8108-C825482A5579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19371-0229-4D66-B9BC-60ED9CCBE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87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CC2B-3F43-4157-A25B-A8226C99D2BC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36E1-D6CB-41D4-ABFC-557D58CDA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CC2B-3F43-4157-A25B-A8226C99D2BC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36E1-D6CB-41D4-ABFC-557D58CDA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CC2B-3F43-4157-A25B-A8226C99D2BC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36E1-D6CB-41D4-ABFC-557D58CDA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CC2B-3F43-4157-A25B-A8226C99D2BC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36E1-D6CB-41D4-ABFC-557D58CDA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CC2B-3F43-4157-A25B-A8226C99D2BC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36E1-D6CB-41D4-ABFC-557D58CDA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CC2B-3F43-4157-A25B-A8226C99D2BC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36E1-D6CB-41D4-ABFC-557D58CDA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CC2B-3F43-4157-A25B-A8226C99D2BC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36E1-D6CB-41D4-ABFC-557D58CDA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CC2B-3F43-4157-A25B-A8226C99D2BC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36E1-D6CB-41D4-ABFC-557D58CDA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CC2B-3F43-4157-A25B-A8226C99D2BC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36E1-D6CB-41D4-ABFC-557D58CDA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CC2B-3F43-4157-A25B-A8226C99D2BC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36E1-D6CB-41D4-ABFC-557D58CDA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CC2B-3F43-4157-A25B-A8226C99D2BC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36E1-D6CB-41D4-ABFC-557D58CDA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ACC2B-3F43-4157-A25B-A8226C99D2BC}" type="datetimeFigureOut">
              <a:rPr lang="en-US" smtClean="0"/>
              <a:pPr/>
              <a:t>8/25/11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236E1-D6CB-41D4-ABFC-557D58CDA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microsoft.com/office/2007/relationships/media" Target="file://localhost/Volumes/HP%20v125w/Dublin/Spanish%20I/2011.2012/Capi%CC%81tulo%20Uno/Aqui%20estoy%203.wma" TargetMode="External"/><Relationship Id="rId2" Type="http://schemas.openxmlformats.org/officeDocument/2006/relationships/audio" Target="file://localhost/Volumes/HP%20v125w/Dublin/Spanish%20I/2011.2012/Capi%CC%81tulo%20Uno/Aqui%20estoy%203.wm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14.jpeg"/><Relationship Id="rId5" Type="http://schemas.openxmlformats.org/officeDocument/2006/relationships/image" Target="../media/image15.png"/><Relationship Id="rId1" Type="http://schemas.microsoft.com/office/2007/relationships/media" Target="file://localhost/Volumes/HP%20v125w/Dublin/Spanish%20I/2011.2012/Capi%CC%81tulo%20Uno/cuidate.wma" TargetMode="External"/><Relationship Id="rId2" Type="http://schemas.openxmlformats.org/officeDocument/2006/relationships/audio" Target="file://localhost/Volumes/HP%20v125w/Dublin/Spanish%20I/2011.2012/Capi%CC%81tulo%20Uno/cuidate.wma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16.jpeg"/><Relationship Id="rId5" Type="http://schemas.openxmlformats.org/officeDocument/2006/relationships/image" Target="../media/image17.png"/><Relationship Id="rId1" Type="http://schemas.microsoft.com/office/2007/relationships/media" Target="file://localhost/Volumes/HP%20v125w/Dublin/Spanish%20I/2011.2012/Capi%CC%81tulo%20Uno/cuidare%202.wma" TargetMode="External"/><Relationship Id="rId2" Type="http://schemas.openxmlformats.org/officeDocument/2006/relationships/audio" Target="file://localhost/Volumes/HP%20v125w/Dublin/Spanish%20I/2011.2012/Capi%CC%81tulo%20Uno/cuidare%202.wma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leverywhere.com/multiple_choice_polls/LTE5MTYwNDAxOA" TargetMode="External"/><Relationship Id="rId4" Type="http://schemas.openxmlformats.org/officeDocument/2006/relationships/hyperlink" Target="http://www.polleverywhere.com/multiple_choice_polls/LTM1MjI5MTgwMA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olleverywhere.com/multiple_choice_polls/MTY1ODY3MzI3N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xFh9k8DkJM" TargetMode="External"/><Relationship Id="rId4" Type="http://schemas.openxmlformats.org/officeDocument/2006/relationships/hyperlink" Target="http://www.youtube.com/watch?v=xSqHFage2sU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FxRgxOxr25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OQ-ie12Eqck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arge-spain-fla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Autofit/>
          </a:bodyPr>
          <a:lstStyle/>
          <a:p>
            <a:r>
              <a:rPr lang="en-US" sz="12500" dirty="0" err="1" smtClean="0">
                <a:solidFill>
                  <a:srgbClr val="FFFF00"/>
                </a:solidFill>
                <a:latin typeface="Broadway" pitchFamily="82" charset="0"/>
              </a:rPr>
              <a:t>España</a:t>
            </a:r>
            <a:endParaRPr lang="en-US" sz="12500" dirty="0">
              <a:solidFill>
                <a:srgbClr val="FFFF00"/>
              </a:solidFill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Broadway" pitchFamily="82" charset="0"/>
              </a:rPr>
              <a:t>Greetings</a:t>
            </a:r>
            <a:endParaRPr lang="en-US" sz="9600" dirty="0">
              <a:solidFill>
                <a:srgbClr val="FF0000"/>
              </a:solidFill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Arial Narrow"/>
              </a:rPr>
              <a:t>*In Spain, it is common for friends                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Arial Narrow"/>
              </a:rPr>
              <a:t>and family members to greet 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Arial Narrow"/>
              </a:rPr>
              <a:t>each other with two kisses, 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Arial Narrow"/>
              </a:rPr>
              <a:t>one on each cheek.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 Narrow"/>
              </a:rPr>
              <a:t>*In a professional setting or when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 Narrow"/>
              </a:rPr>
              <a:t>meeting someone for the first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 Narrow"/>
              </a:rPr>
              <a:t>time, the common greeting is a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 Narrow"/>
              </a:rPr>
              <a:t>handshake.</a:t>
            </a:r>
          </a:p>
        </p:txBody>
      </p:sp>
      <p:pic>
        <p:nvPicPr>
          <p:cNvPr id="5" name="Picture 4" descr="cheek-kis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3813" y="1600200"/>
            <a:ext cx="4010187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FF00"/>
                </a:solidFill>
                <a:latin typeface="Broadway" pitchFamily="82" charset="0"/>
              </a:rPr>
              <a:t>Música</a:t>
            </a:r>
            <a:r>
              <a:rPr lang="en-US" sz="5400" dirty="0" smtClean="0">
                <a:solidFill>
                  <a:srgbClr val="FFFF00"/>
                </a:solidFill>
                <a:latin typeface="Broadway" pitchFamily="82" charset="0"/>
              </a:rPr>
              <a:t>- </a:t>
            </a:r>
            <a:r>
              <a:rPr lang="en-US" sz="5400" dirty="0" err="1" smtClean="0">
                <a:solidFill>
                  <a:srgbClr val="FFFF00"/>
                </a:solidFill>
                <a:latin typeface="Broadway" pitchFamily="82" charset="0"/>
              </a:rPr>
              <a:t>Amaia</a:t>
            </a:r>
            <a:r>
              <a:rPr lang="en-US" sz="5400" dirty="0" smtClean="0">
                <a:solidFill>
                  <a:srgbClr val="FFFF00"/>
                </a:solidFill>
                <a:latin typeface="Broadway" pitchFamily="82" charset="0"/>
              </a:rPr>
              <a:t> Montero</a:t>
            </a:r>
            <a:endParaRPr lang="en-US" sz="5400" dirty="0">
              <a:solidFill>
                <a:srgbClr val="FFFF00"/>
              </a:solidFill>
              <a:latin typeface="Broadway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371600"/>
            <a:ext cx="9144000" cy="4360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*Born in Basque Country, Spain in 1976</a:t>
            </a: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*Met the group members for her band, La </a:t>
            </a:r>
            <a:r>
              <a:rPr lang="en-US" sz="3200" dirty="0" err="1" smtClean="0">
                <a:solidFill>
                  <a:srgbClr val="FF0000"/>
                </a:solidFill>
                <a:latin typeface="Arial Narrow" pitchFamily="34" charset="0"/>
              </a:rPr>
              <a:t>Oreja</a:t>
            </a: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 de Van Gogh during college</a:t>
            </a: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*Was with the band for 11 years</a:t>
            </a: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*Decided to go solo in 2007</a:t>
            </a: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*Has sold more than 7 million                                              albums worldwide</a:t>
            </a:r>
            <a:endParaRPr lang="en-US" sz="32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5" name="Picture 4" descr="Amaia Montero - Quiero Ser (Official Album Cover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0" y="2819400"/>
            <a:ext cx="3352800" cy="3810000"/>
          </a:xfrm>
          <a:prstGeom prst="rect">
            <a:avLst/>
          </a:prstGeom>
        </p:spPr>
      </p:pic>
      <p:pic>
        <p:nvPicPr>
          <p:cNvPr id="7" name="Aqui estoy 3.wma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457200" y="5867400"/>
            <a:ext cx="685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84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Broadway" pitchFamily="82" charset="0"/>
              </a:rPr>
              <a:t>La </a:t>
            </a:r>
            <a:r>
              <a:rPr lang="en-US" sz="5400" dirty="0" err="1" smtClean="0">
                <a:solidFill>
                  <a:srgbClr val="FFFF00"/>
                </a:solidFill>
                <a:latin typeface="Broadway" pitchFamily="82" charset="0"/>
              </a:rPr>
              <a:t>Oreja</a:t>
            </a:r>
            <a:r>
              <a:rPr lang="en-US" sz="5400" dirty="0" smtClean="0">
                <a:solidFill>
                  <a:srgbClr val="FFFF00"/>
                </a:solidFill>
                <a:latin typeface="Broadway" pitchFamily="82" charset="0"/>
              </a:rPr>
              <a:t> de Van Gogh</a:t>
            </a:r>
            <a:endParaRPr lang="en-US" sz="5400" dirty="0">
              <a:solidFill>
                <a:srgbClr val="FFFF00"/>
              </a:solidFill>
              <a:latin typeface="Broadway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800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*Group started in 1996 by </a:t>
            </a:r>
            <a:r>
              <a:rPr lang="en-US" sz="3200" dirty="0">
                <a:solidFill>
                  <a:srgbClr val="FF0000"/>
                </a:solidFill>
                <a:latin typeface="Arial Narrow" pitchFamily="34" charset="0"/>
              </a:rPr>
              <a:t>5</a:t>
            </a: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 members</a:t>
            </a: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*Made 4 albums with original soloist, </a:t>
            </a:r>
            <a:r>
              <a:rPr lang="en-US" sz="3200" dirty="0" err="1" smtClean="0">
                <a:solidFill>
                  <a:srgbClr val="FF0000"/>
                </a:solidFill>
                <a:latin typeface="Arial Narrow" pitchFamily="34" charset="0"/>
              </a:rPr>
              <a:t>Amaia</a:t>
            </a: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 Montero</a:t>
            </a: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*When Montero left in 2007,                                                  the band found a new lead                                              singer, </a:t>
            </a:r>
            <a:r>
              <a:rPr lang="en-US" sz="3200" dirty="0">
                <a:solidFill>
                  <a:srgbClr val="FF0000"/>
                </a:solidFill>
                <a:latin typeface="Arial Narrow" pitchFamily="34" charset="0"/>
              </a:rPr>
              <a:t>Leire </a:t>
            </a:r>
            <a:r>
              <a:rPr lang="en-US" sz="3200" dirty="0" err="1">
                <a:solidFill>
                  <a:srgbClr val="FF0000"/>
                </a:solidFill>
                <a:latin typeface="Arial Narrow" pitchFamily="34" charset="0"/>
              </a:rPr>
              <a:t>Martínez</a:t>
            </a:r>
            <a:r>
              <a:rPr lang="en-US" sz="3200" dirty="0">
                <a:solidFill>
                  <a:srgbClr val="FF0000"/>
                </a:solidFill>
                <a:latin typeface="Arial Narrow" pitchFamily="34" charset="0"/>
              </a:rPr>
              <a:t> </a:t>
            </a:r>
            <a:endParaRPr lang="en-US" sz="3200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*They have since released                                                  one album</a:t>
            </a:r>
            <a:endParaRPr lang="en-US" sz="32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7" name="Content Placeholder 6" descr="La Oreja de Van Gogh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4448175" y="2962275"/>
            <a:ext cx="4695825" cy="3895725"/>
          </a:xfrm>
        </p:spPr>
      </p:pic>
      <p:pic>
        <p:nvPicPr>
          <p:cNvPr id="5" name="cuidate.wma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381000" y="5791200"/>
            <a:ext cx="762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20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FF00"/>
                </a:solidFill>
                <a:latin typeface="Broadway" pitchFamily="82" charset="0"/>
              </a:rPr>
              <a:t>Serigo</a:t>
            </a:r>
            <a:r>
              <a:rPr lang="en-US" sz="5400" dirty="0" smtClean="0">
                <a:solidFill>
                  <a:srgbClr val="FFFF00"/>
                </a:solidFill>
                <a:latin typeface="Broadway" pitchFamily="8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Broadway" pitchFamily="82" charset="0"/>
              </a:rPr>
              <a:t>Dalma</a:t>
            </a:r>
            <a:endParaRPr lang="en-US" sz="5400" dirty="0">
              <a:solidFill>
                <a:srgbClr val="FFFF00"/>
              </a:solidFill>
              <a:latin typeface="Broadway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800"/>
            <a:ext cx="9144000" cy="3867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*Spanish pop singer</a:t>
            </a: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*Born in Sabadell, Spain in 1964</a:t>
            </a: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*His career took off when he won                                           a TV show</a:t>
            </a: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*Has released 16 albums since 1989</a:t>
            </a:r>
          </a:p>
          <a:p>
            <a:pPr>
              <a:spcBef>
                <a:spcPts val="600"/>
              </a:spcBef>
              <a:spcAft>
                <a:spcPts val="1000"/>
              </a:spcAft>
            </a:pPr>
            <a:endParaRPr lang="en-US" sz="32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6" name="Picture 5" descr="220px-Sergio_Dalm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5642" y="1295400"/>
            <a:ext cx="3418358" cy="5562600"/>
          </a:xfrm>
          <a:prstGeom prst="rect">
            <a:avLst/>
          </a:prstGeom>
        </p:spPr>
      </p:pic>
      <p:pic>
        <p:nvPicPr>
          <p:cNvPr id="5" name="cuidare 2.wma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533400" y="5638800"/>
            <a:ext cx="685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Broadway" pitchFamily="82" charset="0"/>
              </a:rPr>
              <a:t>Poll</a:t>
            </a:r>
            <a:endParaRPr lang="en-US" sz="5400" dirty="0">
              <a:solidFill>
                <a:srgbClr val="FFFF00"/>
              </a:solidFill>
              <a:latin typeface="Broadway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800"/>
            <a:ext cx="9144000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3200" dirty="0" smtClean="0">
                <a:solidFill>
                  <a:srgbClr val="FFFFFF"/>
                </a:solidFill>
                <a:latin typeface="Arial Narrow" pitchFamily="34" charset="0"/>
                <a:hlinkClick r:id="rId2"/>
              </a:rPr>
              <a:t>1st Period Poll</a:t>
            </a:r>
            <a:endParaRPr lang="en-US" sz="3200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>
              <a:spcBef>
                <a:spcPts val="600"/>
              </a:spcBef>
              <a:spcAft>
                <a:spcPts val="1000"/>
              </a:spcAft>
            </a:pPr>
            <a:endParaRPr lang="en-US" sz="3200" dirty="0">
              <a:solidFill>
                <a:srgbClr val="FFFFFF"/>
              </a:solidFill>
              <a:latin typeface="Arial Narrow" pitchFamily="34" charset="0"/>
            </a:endParaRP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3200" dirty="0" smtClean="0">
                <a:solidFill>
                  <a:srgbClr val="FFFFFF"/>
                </a:solidFill>
                <a:latin typeface="Arial Narrow" pitchFamily="34" charset="0"/>
                <a:hlinkClick r:id="rId3"/>
              </a:rPr>
              <a:t>4th Period Poll</a:t>
            </a:r>
            <a:endParaRPr lang="en-US" sz="3200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>
              <a:spcBef>
                <a:spcPts val="600"/>
              </a:spcBef>
              <a:spcAft>
                <a:spcPts val="1000"/>
              </a:spcAft>
            </a:pPr>
            <a:endParaRPr lang="en-US" sz="3200" dirty="0">
              <a:solidFill>
                <a:srgbClr val="FFFFFF"/>
              </a:solidFill>
              <a:latin typeface="Arial Narrow" pitchFamily="34" charset="0"/>
            </a:endParaRPr>
          </a:p>
          <a:p>
            <a:pPr>
              <a:spcBef>
                <a:spcPts val="600"/>
              </a:spcBef>
              <a:spcAft>
                <a:spcPts val="1000"/>
              </a:spcAft>
            </a:pPr>
            <a:r>
              <a:rPr lang="en-US" sz="3200" dirty="0" smtClean="0">
                <a:solidFill>
                  <a:srgbClr val="FFFFFF"/>
                </a:solidFill>
                <a:latin typeface="Arial Narrow" pitchFamily="34" charset="0"/>
                <a:hlinkClick r:id="rId4"/>
              </a:rPr>
              <a:t>8th Period Poll</a:t>
            </a:r>
            <a:endParaRPr lang="en-US" sz="3200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813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err="1" smtClean="0">
                <a:latin typeface="Broadway" pitchFamily="82" charset="0"/>
              </a:rPr>
              <a:t>Ganador</a:t>
            </a:r>
            <a:endParaRPr lang="en-US" sz="9600" dirty="0">
              <a:latin typeface="Broadway" pitchFamily="8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600200"/>
            <a:ext cx="81534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hlinkClick r:id="rId2"/>
              </a:rPr>
              <a:t>Aquí Estoy- Amaia Montero y </a:t>
            </a:r>
            <a:r>
              <a:rPr kumimoji="0" lang="es-E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hlinkClick r:id="rId2"/>
              </a:rPr>
              <a:t>Camo</a:t>
            </a: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ES" sz="32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3200" dirty="0" smtClean="0">
                <a:solidFill>
                  <a:schemeClr val="bg1"/>
                </a:solidFill>
                <a:latin typeface="Arial Narrow" pitchFamily="34" charset="0"/>
                <a:hlinkClick r:id="rId3"/>
              </a:rPr>
              <a:t>Cuídate- La Oreja de Van </a:t>
            </a:r>
            <a:r>
              <a:rPr lang="es-ES" sz="3200" dirty="0" err="1" smtClean="0">
                <a:solidFill>
                  <a:schemeClr val="bg1"/>
                </a:solidFill>
                <a:latin typeface="Arial Narrow" pitchFamily="34" charset="0"/>
                <a:hlinkClick r:id="rId3"/>
              </a:rPr>
              <a:t>Gogh</a:t>
            </a:r>
            <a:endParaRPr lang="es-ES" sz="3200" dirty="0">
              <a:solidFill>
                <a:schemeClr val="bg1"/>
              </a:solidFill>
              <a:latin typeface="Arial Narrow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ES" sz="3200" dirty="0">
              <a:solidFill>
                <a:schemeClr val="bg1"/>
              </a:solidFill>
              <a:latin typeface="Arial Narrow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hlinkClick r:id="rId4"/>
              </a:rPr>
              <a:t>Cuidaré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hlinkClick r:id="rId4"/>
              </a:rPr>
              <a:t>- Sergio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hlinkClick r:id="rId4"/>
              </a:rPr>
              <a:t>Dalma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pain_m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1835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Broadway" pitchFamily="82" charset="0"/>
              </a:rPr>
              <a:t>Flamenco</a:t>
            </a:r>
            <a:endParaRPr lang="en-US" sz="9600" dirty="0">
              <a:solidFill>
                <a:srgbClr val="FF0000"/>
              </a:solidFill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*Originated in Andalucía in Southern Spain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*Gypsies played a major role </a:t>
            </a:r>
            <a:r>
              <a:rPr lang="en-US" smtClean="0">
                <a:solidFill>
                  <a:srgbClr val="FFFF00"/>
                </a:solidFill>
                <a:latin typeface="Arial Narrow" pitchFamily="34" charset="0"/>
              </a:rPr>
              <a:t>in its 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origins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*Important elements: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	-Guitar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	-Dance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	-Singing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	-Castanets (hand-held rhythmic devices which are clapped together)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Arial Narrow" pitchFamily="34" charset="0"/>
                <a:hlinkClick r:id="rId2"/>
              </a:rPr>
              <a:t>Flamenco Dancing</a:t>
            </a:r>
            <a:endParaRPr lang="en-US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Broadway" pitchFamily="82" charset="0"/>
              </a:rPr>
              <a:t>La </a:t>
            </a:r>
            <a:r>
              <a:rPr lang="en-US" sz="9600" dirty="0" err="1" smtClean="0">
                <a:solidFill>
                  <a:srgbClr val="FF0000"/>
                </a:solidFill>
                <a:latin typeface="Broadway" pitchFamily="82" charset="0"/>
              </a:rPr>
              <a:t>Historia</a:t>
            </a:r>
            <a:endParaRPr lang="en-US" sz="9600" dirty="0">
              <a:solidFill>
                <a:srgbClr val="FF0000"/>
              </a:solidFill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*La </a:t>
            </a:r>
            <a:r>
              <a:rPr lang="en-US" dirty="0" err="1" smtClean="0">
                <a:solidFill>
                  <a:srgbClr val="FFFF00"/>
                </a:solidFill>
                <a:latin typeface="Arial Narrow" pitchFamily="34" charset="0"/>
              </a:rPr>
              <a:t>Mezquita</a:t>
            </a:r>
            <a:r>
              <a:rPr lang="en-US" dirty="0" smtClean="0">
                <a:solidFill>
                  <a:srgbClr val="FFFF00"/>
                </a:solidFill>
                <a:latin typeface="Arial Narrow" pitchFamily="34" charset="0"/>
              </a:rPr>
              <a:t> is a former mosque in the city of C</a:t>
            </a:r>
            <a:r>
              <a:rPr lang="en-US" dirty="0" smtClean="0">
                <a:solidFill>
                  <a:srgbClr val="FFFF00"/>
                </a:solidFill>
                <a:latin typeface="Arial Narrow"/>
              </a:rPr>
              <a:t>órdoba.  It shows the Arab influence on the city.</a:t>
            </a:r>
          </a:p>
          <a:p>
            <a:pPr>
              <a:buNone/>
            </a:pPr>
            <a:endParaRPr lang="en-US" dirty="0" smtClean="0">
              <a:solidFill>
                <a:srgbClr val="FFFF00"/>
              </a:solidFill>
              <a:latin typeface="Arial Narrow"/>
            </a:endParaRPr>
          </a:p>
          <a:p>
            <a:pPr>
              <a:buNone/>
            </a:pPr>
            <a:endParaRPr lang="en-US" dirty="0" smtClean="0">
              <a:solidFill>
                <a:srgbClr val="FFFF00"/>
              </a:solidFill>
              <a:latin typeface="Arial Narrow"/>
            </a:endParaRPr>
          </a:p>
        </p:txBody>
      </p:sp>
      <p:pic>
        <p:nvPicPr>
          <p:cNvPr id="5" name="Picture 4" descr="interior_mezqui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2619298"/>
            <a:ext cx="5562600" cy="42387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Broadway" pitchFamily="82" charset="0"/>
              </a:rPr>
              <a:t>La </a:t>
            </a:r>
            <a:r>
              <a:rPr lang="en-US" sz="9600" dirty="0" err="1" smtClean="0">
                <a:solidFill>
                  <a:srgbClr val="FF0000"/>
                </a:solidFill>
                <a:latin typeface="Broadway" pitchFamily="82" charset="0"/>
              </a:rPr>
              <a:t>Historia</a:t>
            </a:r>
            <a:endParaRPr lang="en-US" sz="9600" dirty="0">
              <a:solidFill>
                <a:srgbClr val="FF0000"/>
              </a:solidFill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Arial Narrow"/>
              </a:rPr>
              <a:t>*The musical instruments in Galicia demonstrate the Celtic roots, as they were the first to settle there.</a:t>
            </a:r>
            <a:endParaRPr lang="en-US" dirty="0" smtClean="0">
              <a:solidFill>
                <a:srgbClr val="FFFF00"/>
              </a:solidFill>
              <a:latin typeface="Arial Narrow" pitchFamily="34" charset="0"/>
            </a:endParaRPr>
          </a:p>
        </p:txBody>
      </p:sp>
      <p:pic>
        <p:nvPicPr>
          <p:cNvPr id="6" name="Picture 5" descr="celticmusi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514600"/>
            <a:ext cx="5715000" cy="43827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dirty="0" err="1" smtClean="0">
                <a:solidFill>
                  <a:srgbClr val="FFFF00"/>
                </a:solidFill>
                <a:latin typeface="Broadway" pitchFamily="82" charset="0"/>
              </a:rPr>
              <a:t>Gobierno</a:t>
            </a:r>
            <a:endParaRPr lang="en-US" sz="7200" dirty="0">
              <a:solidFill>
                <a:srgbClr val="FFFF00"/>
              </a:solidFill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*Spain is a parliamentary monarchy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*Jos</a:t>
            </a:r>
            <a:r>
              <a:rPr lang="en-US" dirty="0" smtClean="0">
                <a:solidFill>
                  <a:srgbClr val="FF0000"/>
                </a:solidFill>
                <a:latin typeface="Arial Narrow"/>
              </a:rPr>
              <a:t>é Luis </a:t>
            </a:r>
            <a:r>
              <a:rPr lang="en-US" dirty="0" err="1" smtClean="0">
                <a:solidFill>
                  <a:srgbClr val="FF0000"/>
                </a:solidFill>
                <a:latin typeface="Arial Narrow"/>
              </a:rPr>
              <a:t>Rodríguez</a:t>
            </a:r>
            <a:r>
              <a:rPr lang="en-US" dirty="0" smtClean="0">
                <a:solidFill>
                  <a:srgbClr val="FF0000"/>
                </a:solidFill>
                <a:latin typeface="Arial Narrow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Arial Narrow"/>
              </a:rPr>
              <a:t>Zapatero</a:t>
            </a:r>
            <a:r>
              <a:rPr lang="en-US" dirty="0" smtClean="0">
                <a:solidFill>
                  <a:srgbClr val="FF0000"/>
                </a:solidFill>
                <a:latin typeface="Arial Narrow"/>
              </a:rPr>
              <a:t> has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 Narrow"/>
              </a:rPr>
              <a:t>been the prime minister since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 Narrow"/>
              </a:rPr>
              <a:t>April 17, 2004.</a:t>
            </a:r>
          </a:p>
          <a:p>
            <a:pPr algn="r">
              <a:buNone/>
            </a:pPr>
            <a:endParaRPr lang="en-US" dirty="0" smtClean="0">
              <a:solidFill>
                <a:srgbClr val="FF0000"/>
              </a:solidFill>
              <a:latin typeface="Arial Narrow"/>
            </a:endParaRPr>
          </a:p>
          <a:p>
            <a:pPr algn="r">
              <a:buNone/>
            </a:pPr>
            <a:endParaRPr lang="en-US" dirty="0" smtClean="0">
              <a:solidFill>
                <a:srgbClr val="FF0000"/>
              </a:solidFill>
              <a:latin typeface="Arial Narrow"/>
            </a:endParaRPr>
          </a:p>
          <a:p>
            <a:pPr algn="r">
              <a:buNone/>
            </a:pPr>
            <a:endParaRPr lang="en-US" dirty="0" smtClean="0">
              <a:solidFill>
                <a:srgbClr val="FF0000"/>
              </a:solidFill>
              <a:latin typeface="Arial Narrow"/>
            </a:endParaRPr>
          </a:p>
          <a:p>
            <a:pPr algn="r">
              <a:buNone/>
            </a:pPr>
            <a:r>
              <a:rPr lang="en-US" dirty="0" smtClean="0">
                <a:solidFill>
                  <a:srgbClr val="FF0000"/>
                </a:solidFill>
                <a:latin typeface="Arial Narrow"/>
              </a:rPr>
              <a:t>*Juan Carlos I has been the king of </a:t>
            </a:r>
          </a:p>
          <a:p>
            <a:pPr algn="r">
              <a:buNone/>
            </a:pPr>
            <a:r>
              <a:rPr lang="en-US" dirty="0" smtClean="0">
                <a:solidFill>
                  <a:srgbClr val="FF0000"/>
                </a:solidFill>
                <a:latin typeface="Arial Narrow"/>
              </a:rPr>
              <a:t>Spain since November 22, 1975.</a:t>
            </a:r>
            <a:endParaRPr lang="en-US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4" name="Picture 3" descr="210px-Busto_de_Juan_Carlos_I_de_España_(200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432048"/>
            <a:ext cx="2901008" cy="3425952"/>
          </a:xfrm>
          <a:prstGeom prst="rect">
            <a:avLst/>
          </a:prstGeom>
        </p:spPr>
      </p:pic>
      <p:pic>
        <p:nvPicPr>
          <p:cNvPr id="5" name="Picture 4" descr="220px-José_Luis_Rodríguez_Zapatero_en_el_Foro_Económico_Mundial_(recortada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1066800"/>
            <a:ext cx="3112304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r>
              <a:rPr lang="en-US" sz="7200" dirty="0" err="1" smtClean="0">
                <a:solidFill>
                  <a:srgbClr val="FFFF00"/>
                </a:solidFill>
                <a:latin typeface="Broadway" pitchFamily="82" charset="0"/>
              </a:rPr>
              <a:t>Dinero</a:t>
            </a:r>
            <a:endParaRPr lang="en-US" sz="7200" dirty="0">
              <a:solidFill>
                <a:srgbClr val="FFFF00"/>
              </a:solidFill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*The peseta was the currency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used in Spain from 1869 and 2002.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Arial Narrow" pitchFamily="34" charset="0"/>
            </a:endParaRPr>
          </a:p>
          <a:p>
            <a:pPr algn="r">
              <a:buNone/>
            </a:pP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*In 2002, Spain introduced </a:t>
            </a:r>
          </a:p>
          <a:p>
            <a:pPr algn="r">
              <a:buNone/>
            </a:pP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the euro as the official </a:t>
            </a:r>
          </a:p>
          <a:p>
            <a:pPr algn="r">
              <a:buNone/>
            </a:pP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currency of Spain, as </a:t>
            </a:r>
          </a:p>
          <a:p>
            <a:pPr algn="r">
              <a:buNone/>
            </a:pP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did many other countries </a:t>
            </a:r>
          </a:p>
          <a:p>
            <a:pPr algn="r">
              <a:buNone/>
            </a:pP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in Europe.</a:t>
            </a:r>
            <a:endParaRPr lang="en-US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6" name="Picture 5" descr="_1702058_notes_bbc_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990600"/>
            <a:ext cx="3810000" cy="2438400"/>
          </a:xfrm>
          <a:prstGeom prst="rect">
            <a:avLst/>
          </a:prstGeom>
        </p:spPr>
      </p:pic>
      <p:pic>
        <p:nvPicPr>
          <p:cNvPr id="7" name="Picture 6" descr="Eur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143250"/>
            <a:ext cx="4953000" cy="3714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Broadway" pitchFamily="82" charset="0"/>
              </a:rPr>
              <a:t>Comida</a:t>
            </a:r>
            <a:endParaRPr lang="en-US" sz="9600" dirty="0">
              <a:solidFill>
                <a:srgbClr val="FF0000"/>
              </a:solidFill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dirty="0" smtClean="0">
                <a:solidFill>
                  <a:srgbClr val="FFFF00"/>
                </a:solidFill>
                <a:latin typeface="Arial Narrow"/>
              </a:rPr>
              <a:t>*Paella is a common dish in Spain.</a:t>
            </a:r>
          </a:p>
          <a:p>
            <a:pPr algn="r">
              <a:buNone/>
            </a:pPr>
            <a:r>
              <a:rPr lang="en-US" dirty="0" smtClean="0">
                <a:solidFill>
                  <a:srgbClr val="FFFF00"/>
                </a:solidFill>
                <a:latin typeface="Arial Narrow"/>
              </a:rPr>
              <a:t>*It is made of rice, vegetables, </a:t>
            </a:r>
          </a:p>
          <a:p>
            <a:pPr algn="r">
              <a:buNone/>
            </a:pPr>
            <a:r>
              <a:rPr lang="en-US" dirty="0" smtClean="0">
                <a:solidFill>
                  <a:srgbClr val="FFFF00"/>
                </a:solidFill>
                <a:latin typeface="Arial Narrow"/>
              </a:rPr>
              <a:t>seafood, chicken, and sausage. </a:t>
            </a:r>
          </a:p>
          <a:p>
            <a:pPr algn="r">
              <a:buNone/>
            </a:pPr>
            <a:r>
              <a:rPr lang="en-US" dirty="0" smtClean="0">
                <a:solidFill>
                  <a:srgbClr val="FFFF00"/>
                </a:solidFill>
                <a:latin typeface="Arial Narrow"/>
              </a:rPr>
              <a:t>(or any variety of those)</a:t>
            </a:r>
            <a:endParaRPr lang="en-US" dirty="0" smtClean="0">
              <a:solidFill>
                <a:srgbClr val="FFFF00"/>
              </a:solidFill>
              <a:latin typeface="Arial Narrow" pitchFamily="34" charset="0"/>
            </a:endParaRPr>
          </a:p>
        </p:txBody>
      </p:sp>
      <p:pic>
        <p:nvPicPr>
          <p:cNvPr id="5" name="Picture 4" descr="pael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86100"/>
            <a:ext cx="5029200" cy="37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Broadway" pitchFamily="82" charset="0"/>
              </a:rPr>
              <a:t>Comida</a:t>
            </a:r>
            <a:endParaRPr lang="en-US" sz="9600" dirty="0">
              <a:solidFill>
                <a:srgbClr val="FF0000"/>
              </a:solidFill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>
              <a:solidFill>
                <a:srgbClr val="FFFF00"/>
              </a:solidFill>
              <a:latin typeface="Arial Narrow"/>
            </a:endParaRPr>
          </a:p>
          <a:p>
            <a:pPr>
              <a:buNone/>
            </a:pPr>
            <a:endParaRPr lang="en-US" dirty="0" smtClean="0">
              <a:solidFill>
                <a:srgbClr val="FFFF00"/>
              </a:solidFill>
              <a:latin typeface="Arial Narrow"/>
            </a:endParaRPr>
          </a:p>
          <a:p>
            <a:pPr>
              <a:buNone/>
            </a:pPr>
            <a:endParaRPr lang="en-US" dirty="0" smtClean="0">
              <a:solidFill>
                <a:srgbClr val="FFFF00"/>
              </a:solidFill>
              <a:latin typeface="Arial Narrow"/>
            </a:endParaRPr>
          </a:p>
          <a:p>
            <a:pPr>
              <a:buNone/>
            </a:pPr>
            <a:endParaRPr lang="en-US" dirty="0" smtClean="0">
              <a:solidFill>
                <a:srgbClr val="FFFF00"/>
              </a:solidFill>
              <a:latin typeface="Arial Narrow"/>
            </a:endParaRPr>
          </a:p>
          <a:p>
            <a:pPr>
              <a:buNone/>
            </a:pPr>
            <a:endParaRPr lang="en-US" dirty="0" smtClean="0">
              <a:solidFill>
                <a:srgbClr val="FFFF00"/>
              </a:solidFill>
              <a:latin typeface="Arial Narrow"/>
            </a:endParaRPr>
          </a:p>
          <a:p>
            <a:pPr>
              <a:buNone/>
            </a:pPr>
            <a:endParaRPr lang="en-US" dirty="0" smtClean="0">
              <a:solidFill>
                <a:srgbClr val="FFFF00"/>
              </a:solidFill>
              <a:latin typeface="Arial Narrow"/>
            </a:endParaRPr>
          </a:p>
          <a:p>
            <a:pPr>
              <a:buNone/>
            </a:pPr>
            <a:endParaRPr lang="en-US" dirty="0" smtClean="0">
              <a:solidFill>
                <a:srgbClr val="FFFF00"/>
              </a:solidFill>
              <a:latin typeface="Arial Narrow"/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FFFF00"/>
                </a:solidFill>
                <a:latin typeface="Arial Narrow"/>
              </a:rPr>
              <a:t>*LA  TORTILLA  ESPAÑOLA*</a:t>
            </a:r>
          </a:p>
          <a:p>
            <a:pPr algn="ctr">
              <a:buNone/>
            </a:pPr>
            <a:r>
              <a:rPr lang="en-US" dirty="0" smtClean="0">
                <a:solidFill>
                  <a:srgbClr val="FFFF00"/>
                </a:solidFill>
                <a:latin typeface="Arial Narrow"/>
              </a:rPr>
              <a:t>*In Spain, a “tortilla” is an omelet made with eggs, onions, and potatoes.</a:t>
            </a:r>
          </a:p>
        </p:txBody>
      </p:sp>
      <p:pic>
        <p:nvPicPr>
          <p:cNvPr id="6" name="Picture 5" descr="39989873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1371600"/>
            <a:ext cx="5638800" cy="38037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405</Words>
  <Application>Microsoft Macintosh PowerPoint</Application>
  <PresentationFormat>On-screen Show (4:3)</PresentationFormat>
  <Paragraphs>87</Paragraphs>
  <Slides>15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España</vt:lpstr>
      <vt:lpstr>PowerPoint Presentation</vt:lpstr>
      <vt:lpstr>Flamenco</vt:lpstr>
      <vt:lpstr>La Historia</vt:lpstr>
      <vt:lpstr>La Historia</vt:lpstr>
      <vt:lpstr>Gobierno</vt:lpstr>
      <vt:lpstr>Dinero</vt:lpstr>
      <vt:lpstr>Comida</vt:lpstr>
      <vt:lpstr>Comida</vt:lpstr>
      <vt:lpstr>Greetings</vt:lpstr>
      <vt:lpstr>Música- Amaia Montero</vt:lpstr>
      <vt:lpstr>La Oreja de Van Gogh</vt:lpstr>
      <vt:lpstr>Serigo Dalma</vt:lpstr>
      <vt:lpstr>Poll</vt:lpstr>
      <vt:lpstr>Ganador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España</dc:title>
  <dc:creator>Paula</dc:creator>
  <cp:lastModifiedBy>Paula Lloyd</cp:lastModifiedBy>
  <cp:revision>41</cp:revision>
  <dcterms:created xsi:type="dcterms:W3CDTF">2011-07-21T19:14:54Z</dcterms:created>
  <dcterms:modified xsi:type="dcterms:W3CDTF">2011-08-25T18:19:28Z</dcterms:modified>
</cp:coreProperties>
</file>